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536" r:id="rId4"/>
    <p:sldId id="511" r:id="rId5"/>
    <p:sldId id="512" r:id="rId6"/>
    <p:sldId id="534" r:id="rId7"/>
    <p:sldId id="535" r:id="rId8"/>
    <p:sldId id="519" r:id="rId9"/>
    <p:sldId id="523" r:id="rId10"/>
    <p:sldId id="528" r:id="rId11"/>
    <p:sldId id="529" r:id="rId12"/>
    <p:sldId id="530" r:id="rId13"/>
    <p:sldId id="537" r:id="rId14"/>
    <p:sldId id="51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749884"/>
    <a:srgbClr val="59A15B"/>
    <a:srgbClr val="E1C419"/>
    <a:srgbClr val="A9C67A"/>
    <a:srgbClr val="5CADE4"/>
    <a:srgbClr val="86BEA3"/>
    <a:srgbClr val="464646"/>
    <a:srgbClr val="C14D1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361A75-0ADA-4F76-A866-0400F35D50FE}" v="13" dt="2023-06-06T18:19:13.9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79784" autoAdjust="0"/>
  </p:normalViewPr>
  <p:slideViewPr>
    <p:cSldViewPr>
      <p:cViewPr varScale="1">
        <p:scale>
          <a:sx n="101" d="100"/>
          <a:sy n="101" d="100"/>
        </p:scale>
        <p:origin x="18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9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144" cy="462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9" tIns="46446" rIns="92889" bIns="46446" numCol="1" anchor="t" anchorCtr="0" compatLnSpc="1">
            <a:prstTxWarp prst="textNoShape">
              <a:avLst/>
            </a:prstTxWarp>
          </a:bodyPr>
          <a:lstStyle>
            <a:lvl1pPr defTabSz="928982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57" y="0"/>
            <a:ext cx="3038143" cy="462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9" tIns="46446" rIns="92889" bIns="46446" numCol="1" anchor="t" anchorCtr="0" compatLnSpc="1">
            <a:prstTxWarp prst="textNoShape">
              <a:avLst/>
            </a:prstTxWarp>
          </a:bodyPr>
          <a:lstStyle>
            <a:lvl1pPr algn="r" defTabSz="928982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3734"/>
            <a:ext cx="3038144" cy="462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9" tIns="46446" rIns="92889" bIns="46446" numCol="1" anchor="b" anchorCtr="0" compatLnSpc="1">
            <a:prstTxWarp prst="textNoShape">
              <a:avLst/>
            </a:prstTxWarp>
          </a:bodyPr>
          <a:lstStyle>
            <a:lvl1pPr defTabSz="928982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57" y="8833734"/>
            <a:ext cx="3038143" cy="462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9" tIns="46446" rIns="92889" bIns="46446" numCol="1" anchor="b" anchorCtr="0" compatLnSpc="1">
            <a:prstTxWarp prst="textNoShape">
              <a:avLst/>
            </a:prstTxWarp>
          </a:bodyPr>
          <a:lstStyle>
            <a:lvl1pPr algn="r" defTabSz="928982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9339BBE-DA27-4659-B8C3-036F1905AE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48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144" cy="462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9" tIns="46446" rIns="92889" bIns="46446" numCol="1" anchor="t" anchorCtr="0" compatLnSpc="1">
            <a:prstTxWarp prst="textNoShape">
              <a:avLst/>
            </a:prstTxWarp>
          </a:bodyPr>
          <a:lstStyle>
            <a:lvl1pPr defTabSz="928982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0"/>
            <a:ext cx="3038143" cy="462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9" tIns="46446" rIns="92889" bIns="46446" numCol="1" anchor="t" anchorCtr="0" compatLnSpc="1">
            <a:prstTxWarp prst="textNoShape">
              <a:avLst/>
            </a:prstTxWarp>
          </a:bodyPr>
          <a:lstStyle>
            <a:lvl1pPr algn="r" defTabSz="928982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33" y="4416101"/>
            <a:ext cx="5139135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9" tIns="46446" rIns="92889" bIns="46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3734"/>
            <a:ext cx="3038144" cy="462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9" tIns="46446" rIns="92889" bIns="46446" numCol="1" anchor="b" anchorCtr="0" compatLnSpc="1">
            <a:prstTxWarp prst="textNoShape">
              <a:avLst/>
            </a:prstTxWarp>
          </a:bodyPr>
          <a:lstStyle>
            <a:lvl1pPr defTabSz="928982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3734"/>
            <a:ext cx="3038143" cy="462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9" tIns="46446" rIns="92889" bIns="46446" numCol="1" anchor="b" anchorCtr="0" compatLnSpc="1">
            <a:prstTxWarp prst="textNoShape">
              <a:avLst/>
            </a:prstTxWarp>
          </a:bodyPr>
          <a:lstStyle>
            <a:lvl1pPr algn="r" defTabSz="928982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16B383E-4597-4C60-8F0A-5C040E007E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339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Good Afternoon President Shriner and Director Morton</a:t>
            </a:r>
          </a:p>
          <a:p>
            <a:pPr eaLnBrk="1" hangingPunct="1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This afternoon, I will be walking you through </a:t>
            </a:r>
            <a:r>
              <a:rPr lang="en-US" sz="1700">
                <a:latin typeface="Arial" pitchFamily="34" charset="0"/>
                <a:cs typeface="Arial" pitchFamily="34" charset="0"/>
              </a:rPr>
              <a:t>the Revised </a:t>
            </a:r>
            <a:r>
              <a:rPr lang="en-US" sz="1700" dirty="0">
                <a:latin typeface="Arial" pitchFamily="34" charset="0"/>
                <a:cs typeface="Arial" pitchFamily="34" charset="0"/>
              </a:rPr>
              <a:t>Proposed Budget for Fiscal Year 2023-24</a:t>
            </a: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72"/>
            <a:fld id="{FFA4C383-B8D3-409E-BE93-781DD61320BA}" type="slidenum">
              <a:rPr lang="en-US" smtClean="0"/>
              <a:pPr defTabSz="928672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look at our CIP Budget by Funding Source</a:t>
            </a:r>
          </a:p>
          <a:p>
            <a:endParaRPr lang="en-US" dirty="0"/>
          </a:p>
          <a:p>
            <a:r>
              <a:rPr lang="en-US" dirty="0"/>
              <a:t>Only 16% or $6M of the projects will be coming from our own funds</a:t>
            </a:r>
          </a:p>
          <a:p>
            <a:endParaRPr lang="en-US" dirty="0"/>
          </a:p>
          <a:p>
            <a:r>
              <a:rPr lang="en-US" dirty="0"/>
              <a:t>The other 84% or $32.4M will be from other funding sources, mainly the issuance of new bond and potential grant funding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44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Lastly, before you is our updated reserve balances</a:t>
            </a:r>
          </a:p>
          <a:p>
            <a:endParaRPr lang="en-US" dirty="0"/>
          </a:p>
          <a:p>
            <a:r>
              <a:rPr lang="en-US" dirty="0"/>
              <a:t>This slide is the breakdown of our restricted reserves</a:t>
            </a:r>
          </a:p>
          <a:p>
            <a:endParaRPr lang="en-US" dirty="0"/>
          </a:p>
          <a:p>
            <a:r>
              <a:rPr lang="en-US" dirty="0"/>
              <a:t>Highlighted in yellow are the numbers that changed – and that is again due to the change in SRF Loan payment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142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next slide is the breakdown of the designated reserves</a:t>
            </a:r>
          </a:p>
          <a:p>
            <a:endParaRPr lang="en-US" dirty="0"/>
          </a:p>
          <a:p>
            <a:r>
              <a:rPr lang="en-US" dirty="0"/>
              <a:t>There is no change in this table from the budget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682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Steps…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689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100" dirty="0">
                <a:latin typeface="Arial" panose="020B0604020202020204" pitchFamily="34" charset="0"/>
                <a:ea typeface="Calibri Light" panose="020F0302020204030204" pitchFamily="34" charset="0"/>
                <a:cs typeface="Arial" panose="020B0604020202020204" pitchFamily="34" charset="0"/>
              </a:rPr>
              <a:t>This the end of my presentation</a:t>
            </a:r>
          </a:p>
          <a:p>
            <a:pPr eaLnBrk="1" hangingPunct="1"/>
            <a:endParaRPr lang="en-US" sz="1100" dirty="0">
              <a:latin typeface="Arial" panose="020B0604020202020204" pitchFamily="34" charset="0"/>
              <a:ea typeface="Calibri Light" panose="020F030202020403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1100" dirty="0">
                <a:latin typeface="Arial" panose="020B0604020202020204" pitchFamily="34" charset="0"/>
                <a:ea typeface="Calibri Light" panose="020F0302020204030204" pitchFamily="34" charset="0"/>
                <a:cs typeface="Arial" panose="020B0604020202020204" pitchFamily="34" charset="0"/>
              </a:rPr>
              <a:t>I am happy to answer any questions the Board may have</a:t>
            </a: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72"/>
            <a:fld id="{FFA4C383-B8D3-409E-BE93-781DD61320BA}" type="slidenum">
              <a:rPr lang="en-US" smtClean="0"/>
              <a:pPr defTabSz="928672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6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An overview of what we will be discussing….</a:t>
            </a:r>
          </a:p>
          <a:p>
            <a:pPr algn="just" eaLnBrk="1" hangingPunct="1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We’ll start with the budget schedule, where we are at on our timeline</a:t>
            </a:r>
          </a:p>
          <a:p>
            <a:pPr algn="just" eaLnBrk="1" hangingPunct="1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Next I’ll be walking you through the changes from the Budget Workshop Version of the budget that you last saw</a:t>
            </a:r>
          </a:p>
          <a:p>
            <a:pPr algn="just" eaLnBrk="1" hangingPunct="1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We’ll do a recap of the budget assumptions used</a:t>
            </a:r>
          </a:p>
          <a:p>
            <a:pPr algn="just" eaLnBrk="1" hangingPunct="1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I’ll be showing you the section of the budget that changed due to the updates – which are the Budget Summary and Debt Service Payments</a:t>
            </a:r>
          </a:p>
          <a:p>
            <a:pPr algn="just" eaLnBrk="1" hangingPunct="1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We’ll do another recap of the CIP by Funding Source</a:t>
            </a:r>
          </a:p>
          <a:p>
            <a:pPr algn="just" eaLnBrk="1" hangingPunct="1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Lastly, I will be showing you the updated reserves balances</a:t>
            </a:r>
          </a:p>
          <a:p>
            <a:pPr algn="just" eaLnBrk="1" hangingPunct="1"/>
            <a:endParaRPr lang="en-US" sz="1700" dirty="0">
              <a:latin typeface="Arial" pitchFamily="34" charset="0"/>
              <a:cs typeface="Arial" pitchFamily="34" charset="0"/>
            </a:endParaRPr>
          </a:p>
          <a:p>
            <a:pPr algn="just" eaLnBrk="1" hangingPunct="1"/>
            <a:r>
              <a:rPr lang="en-US" sz="1700" dirty="0">
                <a:latin typeface="Arial" pitchFamily="34" charset="0"/>
                <a:cs typeface="Arial" pitchFamily="34" charset="0"/>
              </a:rPr>
              <a:t>And the next steps…</a:t>
            </a: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72"/>
            <a:fld id="{DCD74D00-C046-4698-894A-F356BF703198}" type="slidenum">
              <a:rPr lang="en-US" smtClean="0"/>
              <a:pPr defTabSz="928672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182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Just a brief look at the budget timeline…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 started the budge process as early as January this year.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On January 10 - 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30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 had 2 updates in the numbers from the previous version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Namely the capacity charges and the debt service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change in capacity charges are minimal, there was a slight correction on the calculation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As for the Debt Service, we received an updated debt service schedule for the RUWAP loans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Thus bringing down our principal payment by $20,500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But increasing our interest payment by $45,500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Resulting to a net increase in expense by $25,000</a:t>
            </a: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30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next few slides are just a recap of the budget assumptions that we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000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30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asking the board to waive the requirement to put aside $3.9M to fund long term supply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513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Overall we still expect to end FY24 with a positive net revenue of $2.1M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66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next slide just breaks down the our debt service obligations in detail</a:t>
            </a:r>
          </a:p>
          <a:p>
            <a:endParaRPr lang="en-US" dirty="0"/>
          </a:p>
          <a:p>
            <a:r>
              <a:rPr lang="en-US" dirty="0"/>
              <a:t>Highlighted in yellow are the changes</a:t>
            </a:r>
          </a:p>
          <a:p>
            <a:endParaRPr lang="en-US" dirty="0"/>
          </a:p>
          <a:p>
            <a:r>
              <a:rPr lang="en-US" dirty="0"/>
              <a:t>SRF-110 principal payment went down – that is due to a mistake on the side of the State Waterboard on their calculation</a:t>
            </a:r>
          </a:p>
          <a:p>
            <a:endParaRPr lang="en-US" dirty="0"/>
          </a:p>
          <a:p>
            <a:r>
              <a:rPr lang="en-US" dirty="0"/>
              <a:t>SRF-120 principal payment went up – and that is due to the additional grant reimbursements that we have been submitting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B383E-4597-4C60-8F0A-5C040E007E6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680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580A-AAF9-3F7A-2969-AC2E68C3D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11EFC-7B20-FC60-5F49-5C3A216A58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FEFDA-F8BD-6320-94B5-25BB1324A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155FC-E53A-2D86-27C0-D9A8297A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00E8E-CB54-5253-8CDE-111D14D2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DCCDE-D031-4148-963D-8AA9F07891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3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9418D-8AA1-7484-E826-E77174A34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685FD-E30C-7C11-C32A-2D90B7786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D3B2C-02A3-2334-3EB4-4C3F6126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9FBBC-CE0B-7AA4-C02D-C45292AB3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B489F-5F7D-F90D-ADD7-24B43E44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3EFF9-21DE-4965-9304-1AF76716ECE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33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FA10EF-D96B-D194-B082-B50DF796D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2A241D-954B-BAE7-20C1-81304577D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92038-D743-DA5A-A0D2-133F77AC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CF519-E983-0C44-61A9-70AC1F42A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B2C3C-3257-B91D-A490-DDA29B463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7F4698-D493-4CAE-BCE3-FA8B18D8E7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09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6528-BA40-D2B8-1125-B5B5CBE05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C97BA-6BA2-E02D-E4FF-0C1643A1F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0FA90-7943-9DF2-78F3-FDF7005C9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1A1FA-4774-7745-4B81-E3DD87F4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2AC0F-85E0-74CC-5D01-3330A750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2B653-2172-4BC0-9A56-BE3A9BF432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2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53C21-A9E6-C3E4-8573-964A414C7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DFE711-DCF3-D60A-BF72-6C8C56DC2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79F89-4787-5A38-0543-2DD1A3FA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ADE08-7710-B28B-190B-4BD4415F5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F9202-C172-0B25-330E-BD5E1F424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F16114-DADA-4FD1-8297-8F853FBB68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8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02035-088A-C177-B9AC-1C5B5CD0F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12E14-E7BF-32F1-7B9C-2ADCA0A145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421D3C-CD03-D246-6832-F9DFD1605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D42F9-2839-DEAC-A9AE-337D8798E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91A8C-1BF5-F1C4-812E-6BF15C8F3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2D40F-8E9E-3505-463C-3F211455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43339-FB38-4A22-AD5D-44EF837DCA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3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11635-600D-EBAC-2A0D-D707719B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ED7D3-C861-D816-9437-49C6F30E0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FA49F-8FAA-0A42-348B-EB7635749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C62E63-F64C-DCB8-4920-E9523F712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4E2ED4-68BC-0C73-FE79-EC5556ABE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E30EEF-4B9F-05A0-D082-19F924401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C9CC41-E86F-CCC4-41E2-9548696F6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FB56FD-E423-3D1E-1F65-8EFF300B9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D4F6F-B6AF-480C-9F07-57CE56191A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4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ED620-F746-22A4-072C-392F48E68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E3B23F-ABB9-D04F-9054-257E7590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FED5B6-5950-8D8F-CB0C-CCCB5D47E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D2E300-CF26-14B1-007F-93031255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E8C45B-0F7A-4F72-B2AA-EB7B494C16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7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866175-E707-9F92-E2DD-7D5CAA01E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4F2A8-3A5B-4D20-2207-C6205B42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3C609-8447-AA55-76AB-B4878A357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0C157-83CB-451B-B90C-17EE0EB38C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0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62B4-A87C-3E42-9529-ABB824196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8D416-EF92-545A-1499-A8BAF0308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5E69A8-3965-CCF0-0D85-C3C527750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85E10-DCC7-97BC-81D4-0A608ADE1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62D08-9E98-B08B-4035-5E1527634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86E7A-BA68-D3E7-132F-B26F1C775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7732FC-A540-4961-BD4B-84E57F088A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59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37C18-3B62-FC47-B9EE-00A49632B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CB5215-F600-5D1D-EEE8-09D02A2D5B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8024A-D0DA-A3B1-C536-C03788097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4E5BE-64DF-FDBE-22EE-655C13708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52BA5-0BEF-65F4-C4AC-39DB3CD01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38386-CEE8-16C6-102D-A3AA19548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D43339-FB38-4A22-AD5D-44EF837DCA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2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A8CC8B-FA50-D63D-BFF6-843D4BF2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9B102-E76D-E089-F579-95D101597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567B9-A06B-9E37-8310-E4FA441805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6C310-DDF2-55B8-AE47-7802B70C8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8EFE2-9DA9-6229-AD09-7442B16AA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D43339-FB38-4A22-AD5D-44EF837DCA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43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/>
          <p:cNvSpPr txBox="1">
            <a:spLocks noChangeArrowheads="1"/>
          </p:cNvSpPr>
          <p:nvPr/>
        </p:nvSpPr>
        <p:spPr bwMode="auto">
          <a:xfrm>
            <a:off x="1028700" y="762000"/>
            <a:ext cx="7086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FY2023-2024</a:t>
            </a:r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Revised Proposed Budget</a:t>
            </a:r>
          </a:p>
        </p:txBody>
      </p:sp>
      <p:pic>
        <p:nvPicPr>
          <p:cNvPr id="4099" name="Picture 9" descr="mcwd colo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1581" y="2730150"/>
            <a:ext cx="1620838" cy="148748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295400" y="2885607"/>
            <a:ext cx="640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 dirty="0">
                <a:latin typeface="Lucida Sans Unicode" pitchFamily="34" charset="0"/>
                <a:cs typeface="Lucida Sans Unicode" pitchFamily="34" charset="0"/>
              </a:rPr>
              <a:t> 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968E2D-2C1C-B9F3-0234-FE22ECFD3DFF}"/>
              </a:ext>
            </a:extLst>
          </p:cNvPr>
          <p:cNvSpPr txBox="1"/>
          <p:nvPr/>
        </p:nvSpPr>
        <p:spPr>
          <a:xfrm>
            <a:off x="1524000" y="4862349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By: Mary Lagasca, CPA</a:t>
            </a:r>
          </a:p>
          <a:p>
            <a:pPr algn="ctr"/>
            <a:r>
              <a:rPr lang="en-US" sz="3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Director of Administrative Services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500" b="1" dirty="0"/>
              <a:t>FY24 PROPOSED CIP BUDGET BY FUNDING SOURCE - $38.4M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8F4619D-A79F-24B7-79E8-583025F30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522777"/>
              </p:ext>
            </p:extLst>
          </p:nvPr>
        </p:nvGraphicFramePr>
        <p:xfrm>
          <a:off x="1371600" y="15748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35794111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25498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Pay Go Money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47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    GSA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165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    Capacity Fee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2,500,000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574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    Capital Replacement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2,750,000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8223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 Pay Go Money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6,000,000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354514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4C4A4E6-3A0F-9CEC-19CD-1A8B2C66D4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659795"/>
              </p:ext>
            </p:extLst>
          </p:nvPr>
        </p:nvGraphicFramePr>
        <p:xfrm>
          <a:off x="1400175" y="37338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25">
                  <a:extLst>
                    <a:ext uri="{9D8B030D-6E8A-4147-A177-3AD203B41FA5}">
                      <a16:colId xmlns:a16="http://schemas.microsoft.com/office/drawing/2014/main" val="3460041447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3107709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Other Funding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526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    2019 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4,770,829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618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    Building Removal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970,000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218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    Future 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11,428,171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074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    Future 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15,200,000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532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 Other Funding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32,369,000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260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135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b="1" dirty="0"/>
              <a:t>Reserves - Restricted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F7D686C-CB7B-2362-884E-1BF67C3DB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47581"/>
              </p:ext>
            </p:extLst>
          </p:nvPr>
        </p:nvGraphicFramePr>
        <p:xfrm>
          <a:off x="1142999" y="1625600"/>
          <a:ext cx="7239001" cy="180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">
                  <a:extLst>
                    <a:ext uri="{9D8B030D-6E8A-4147-A177-3AD203B41FA5}">
                      <a16:colId xmlns:a16="http://schemas.microsoft.com/office/drawing/2014/main" val="3174023953"/>
                    </a:ext>
                  </a:extLst>
                </a:gridCol>
                <a:gridCol w="2443163">
                  <a:extLst>
                    <a:ext uri="{9D8B030D-6E8A-4147-A177-3AD203B41FA5}">
                      <a16:colId xmlns:a16="http://schemas.microsoft.com/office/drawing/2014/main" val="235511049"/>
                    </a:ext>
                  </a:extLst>
                </a:gridCol>
                <a:gridCol w="4433888">
                  <a:extLst>
                    <a:ext uri="{9D8B030D-6E8A-4147-A177-3AD203B41FA5}">
                      <a16:colId xmlns:a16="http://schemas.microsoft.com/office/drawing/2014/main" val="3379258397"/>
                    </a:ext>
                  </a:extLst>
                </a:gridCol>
              </a:tblGrid>
              <a:tr h="37428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Restricted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 Policy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11608"/>
                  </a:ext>
                </a:extLst>
              </a:tr>
              <a:tr h="368641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RUWAP 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Amount determined by Bond/Debt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163067"/>
                  </a:ext>
                </a:extLst>
              </a:tr>
              <a:tr h="530237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Capital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Funds from contributions from other agencies for CIP or from unspent CIP funds; No min/max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64222"/>
                  </a:ext>
                </a:extLst>
              </a:tr>
              <a:tr h="530237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Capacity Fee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Collected from developers to pay for new facilities; No min/max established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87417"/>
                  </a:ext>
                </a:extLst>
              </a:tr>
            </a:tbl>
          </a:graphicData>
        </a:graphic>
      </p:graphicFrame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E327455D-7830-DE01-CD2F-151911CE0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54940"/>
              </p:ext>
            </p:extLst>
          </p:nvPr>
        </p:nvGraphicFramePr>
        <p:xfrm>
          <a:off x="1143000" y="3810000"/>
          <a:ext cx="723900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730959875"/>
                    </a:ext>
                  </a:extLst>
                </a:gridCol>
                <a:gridCol w="1763486">
                  <a:extLst>
                    <a:ext uri="{9D8B030D-6E8A-4147-A177-3AD203B41FA5}">
                      <a16:colId xmlns:a16="http://schemas.microsoft.com/office/drawing/2014/main" val="4044112439"/>
                    </a:ext>
                  </a:extLst>
                </a:gridCol>
                <a:gridCol w="1034143">
                  <a:extLst>
                    <a:ext uri="{9D8B030D-6E8A-4147-A177-3AD203B41FA5}">
                      <a16:colId xmlns:a16="http://schemas.microsoft.com/office/drawing/2014/main" val="3199899002"/>
                    </a:ext>
                  </a:extLst>
                </a:gridCol>
                <a:gridCol w="1034143">
                  <a:extLst>
                    <a:ext uri="{9D8B030D-6E8A-4147-A177-3AD203B41FA5}">
                      <a16:colId xmlns:a16="http://schemas.microsoft.com/office/drawing/2014/main" val="4186458493"/>
                    </a:ext>
                  </a:extLst>
                </a:gridCol>
                <a:gridCol w="1034143">
                  <a:extLst>
                    <a:ext uri="{9D8B030D-6E8A-4147-A177-3AD203B41FA5}">
                      <a16:colId xmlns:a16="http://schemas.microsoft.com/office/drawing/2014/main" val="42065229"/>
                    </a:ext>
                  </a:extLst>
                </a:gridCol>
                <a:gridCol w="1034143">
                  <a:extLst>
                    <a:ext uri="{9D8B030D-6E8A-4147-A177-3AD203B41FA5}">
                      <a16:colId xmlns:a16="http://schemas.microsoft.com/office/drawing/2014/main" val="2675076267"/>
                    </a:ext>
                  </a:extLst>
                </a:gridCol>
                <a:gridCol w="1034143">
                  <a:extLst>
                    <a:ext uri="{9D8B030D-6E8A-4147-A177-3AD203B41FA5}">
                      <a16:colId xmlns:a16="http://schemas.microsoft.com/office/drawing/2014/main" val="921021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Restricted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6/30/23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6/30/24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246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RUWAP 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304,500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283,600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283,600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283,600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283,600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049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Capital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Funded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Funded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755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Capacity Fee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21,892,758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29,204,171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29,204,171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29,204,171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29,204,171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61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Restricted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22,197,258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29,487,771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29,487,771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29,487,771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29,487,771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122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271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/>
              <a:t>Reserves - Designated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F7D686C-CB7B-2362-884E-1BF67C3DB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441589"/>
              </p:ext>
            </p:extLst>
          </p:nvPr>
        </p:nvGraphicFramePr>
        <p:xfrm>
          <a:off x="571499" y="1023289"/>
          <a:ext cx="8239126" cy="3026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956">
                  <a:extLst>
                    <a:ext uri="{9D8B030D-6E8A-4147-A177-3AD203B41FA5}">
                      <a16:colId xmlns:a16="http://schemas.microsoft.com/office/drawing/2014/main" val="3174023953"/>
                    </a:ext>
                  </a:extLst>
                </a:gridCol>
                <a:gridCol w="2780706">
                  <a:extLst>
                    <a:ext uri="{9D8B030D-6E8A-4147-A177-3AD203B41FA5}">
                      <a16:colId xmlns:a16="http://schemas.microsoft.com/office/drawing/2014/main" val="235511049"/>
                    </a:ext>
                  </a:extLst>
                </a:gridCol>
                <a:gridCol w="5046464">
                  <a:extLst>
                    <a:ext uri="{9D8B030D-6E8A-4147-A177-3AD203B41FA5}">
                      <a16:colId xmlns:a16="http://schemas.microsoft.com/office/drawing/2014/main" val="3379258397"/>
                    </a:ext>
                  </a:extLst>
                </a:gridCol>
              </a:tblGrid>
              <a:tr h="3704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Designated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 Policy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711608"/>
                  </a:ext>
                </a:extLst>
              </a:tr>
              <a:tr h="45252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Capital Replacement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Set aside to replace capital when it reaches its useful life; Target level based on PY Acc. Dep. X 40% for Marina, x 20% for 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163067"/>
                  </a:ext>
                </a:extLst>
              </a:tr>
              <a:tr h="438869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Admin &amp;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Can be used for general &amp; administrative overhead projects; Min - $50K, Max - $250K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064222"/>
                  </a:ext>
                </a:extLst>
              </a:tr>
              <a:tr h="467748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Emergency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Used to repair system after catastrophic event; Can be used for both operating &amp; capital; Min – 0.5% of net capital assets, Max – 2% of net capital assets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87417"/>
                  </a:ext>
                </a:extLst>
              </a:tr>
              <a:tr h="614416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Rate Stabilization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 assist in smoothing rates to pay for D/S; Should serve as a buffer should rev. estimated not meet projections; can be drawn down to smooth rate increases; No min, max – 25% of annual debt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9981"/>
                  </a:ext>
                </a:extLst>
              </a:tr>
              <a:tr h="633527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Operating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 be used for unanticipated operating expense; designed for current operations; Min-25% of operating exp, Max – 50% of operating expense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961076"/>
                  </a:ext>
                </a:extLst>
              </a:tr>
            </a:tbl>
          </a:graphicData>
        </a:graphic>
      </p:graphicFrame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E327455D-7830-DE01-CD2F-151911CE0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635955"/>
              </p:ext>
            </p:extLst>
          </p:nvPr>
        </p:nvGraphicFramePr>
        <p:xfrm>
          <a:off x="571500" y="4068546"/>
          <a:ext cx="8239125" cy="2584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10">
                  <a:extLst>
                    <a:ext uri="{9D8B030D-6E8A-4147-A177-3AD203B41FA5}">
                      <a16:colId xmlns:a16="http://schemas.microsoft.com/office/drawing/2014/main" val="730959875"/>
                    </a:ext>
                  </a:extLst>
                </a:gridCol>
                <a:gridCol w="2007125">
                  <a:extLst>
                    <a:ext uri="{9D8B030D-6E8A-4147-A177-3AD203B41FA5}">
                      <a16:colId xmlns:a16="http://schemas.microsoft.com/office/drawing/2014/main" val="4044112439"/>
                    </a:ext>
                  </a:extLst>
                </a:gridCol>
                <a:gridCol w="1177018">
                  <a:extLst>
                    <a:ext uri="{9D8B030D-6E8A-4147-A177-3AD203B41FA5}">
                      <a16:colId xmlns:a16="http://schemas.microsoft.com/office/drawing/2014/main" val="3199899002"/>
                    </a:ext>
                  </a:extLst>
                </a:gridCol>
                <a:gridCol w="1177018">
                  <a:extLst>
                    <a:ext uri="{9D8B030D-6E8A-4147-A177-3AD203B41FA5}">
                      <a16:colId xmlns:a16="http://schemas.microsoft.com/office/drawing/2014/main" val="4186458493"/>
                    </a:ext>
                  </a:extLst>
                </a:gridCol>
                <a:gridCol w="1177018">
                  <a:extLst>
                    <a:ext uri="{9D8B030D-6E8A-4147-A177-3AD203B41FA5}">
                      <a16:colId xmlns:a16="http://schemas.microsoft.com/office/drawing/2014/main" val="42065229"/>
                    </a:ext>
                  </a:extLst>
                </a:gridCol>
                <a:gridCol w="1177018">
                  <a:extLst>
                    <a:ext uri="{9D8B030D-6E8A-4147-A177-3AD203B41FA5}">
                      <a16:colId xmlns:a16="http://schemas.microsoft.com/office/drawing/2014/main" val="2675076267"/>
                    </a:ext>
                  </a:extLst>
                </a:gridCol>
                <a:gridCol w="1177018">
                  <a:extLst>
                    <a:ext uri="{9D8B030D-6E8A-4147-A177-3AD203B41FA5}">
                      <a16:colId xmlns:a16="http://schemas.microsoft.com/office/drawing/2014/main" val="921021105"/>
                    </a:ext>
                  </a:extLst>
                </a:gridCol>
              </a:tblGrid>
              <a:tr h="3691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Designated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6/30/23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6/30/24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1246133"/>
                  </a:ext>
                </a:extLst>
              </a:tr>
              <a:tr h="369145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Capital Replacement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8,306,983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3,456,154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14,000,000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14,000,000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049068"/>
                  </a:ext>
                </a:extLst>
              </a:tr>
              <a:tr h="369145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Admin &amp;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755542"/>
                  </a:ext>
                </a:extLst>
              </a:tr>
              <a:tr h="369145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Emergency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Funded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Funded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2,894,171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1,157,668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4,630,674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161412"/>
                  </a:ext>
                </a:extLst>
              </a:tr>
              <a:tr h="369145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Rate Stabilization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Funded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 Funded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413,500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122617"/>
                  </a:ext>
                </a:extLst>
              </a:tr>
              <a:tr h="369145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Operating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9,687,749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7,232,976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10,060,293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6,706,862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13,413,723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013230"/>
                  </a:ext>
                </a:extLst>
              </a:tr>
              <a:tr h="3691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 Designated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18,194,749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10,889,130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27,154,464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21,914,530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32,707,897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161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813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/>
              <a:t>Next Steps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2FAEB7-A986-B3F2-C088-9D31D2540BF7}"/>
              </a:ext>
            </a:extLst>
          </p:cNvPr>
          <p:cNvSpPr txBox="1"/>
          <p:nvPr/>
        </p:nvSpPr>
        <p:spPr>
          <a:xfrm>
            <a:off x="990600" y="1196182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Incorporate to the budget any additional recommendations from the Budget &amp; Engineering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Present the Revised Proposed Budget to the Board on June 19, 2023 for adoption</a:t>
            </a:r>
          </a:p>
        </p:txBody>
      </p:sp>
    </p:spTree>
    <p:extLst>
      <p:ext uri="{BB962C8B-B14F-4D97-AF65-F5344CB8AC3E}">
        <p14:creationId xmlns:p14="http://schemas.microsoft.com/office/powerpoint/2010/main" val="3107389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/>
          <p:cNvSpPr txBox="1">
            <a:spLocks noChangeArrowheads="1"/>
          </p:cNvSpPr>
          <p:nvPr/>
        </p:nvSpPr>
        <p:spPr bwMode="auto">
          <a:xfrm>
            <a:off x="952500" y="1314503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Thank You</a:t>
            </a:r>
          </a:p>
        </p:txBody>
      </p:sp>
      <p:pic>
        <p:nvPicPr>
          <p:cNvPr id="4099" name="Picture 9" descr="mcwd color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1581" y="2569587"/>
            <a:ext cx="1620838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295400" y="2885607"/>
            <a:ext cx="640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200" dirty="0">
                <a:latin typeface="Lucida Sans Unicode" pitchFamily="34" charset="0"/>
                <a:cs typeface="Lucida Sans Unicode" pitchFamily="34" charset="0"/>
              </a:rPr>
              <a:t> 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968E2D-2C1C-B9F3-0234-FE22ECFD3DFF}"/>
              </a:ext>
            </a:extLst>
          </p:cNvPr>
          <p:cNvSpPr txBox="1"/>
          <p:nvPr/>
        </p:nvSpPr>
        <p:spPr>
          <a:xfrm>
            <a:off x="1524000" y="4862349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By: Mary Lagasca, CPA</a:t>
            </a:r>
          </a:p>
          <a:p>
            <a:pPr algn="ctr"/>
            <a:r>
              <a:rPr lang="en-US" sz="3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Director of Administrative Services</a:t>
            </a:r>
          </a:p>
        </p:txBody>
      </p:sp>
    </p:spTree>
    <p:extLst>
      <p:ext uri="{BB962C8B-B14F-4D97-AF65-F5344CB8AC3E}">
        <p14:creationId xmlns:p14="http://schemas.microsoft.com/office/powerpoint/2010/main" val="28454655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500" b="1" dirty="0"/>
              <a:t>Overview</a:t>
            </a:r>
            <a:endParaRPr lang="en-US" sz="4500" b="1" dirty="0">
              <a:solidFill>
                <a:srgbClr val="464646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5005E-1CA1-536B-E6BB-F552B4A4D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90689"/>
            <a:ext cx="7391400" cy="4486274"/>
          </a:xfrm>
        </p:spPr>
        <p:txBody>
          <a:bodyPr>
            <a:normAutofit/>
          </a:bodyPr>
          <a:lstStyle/>
          <a:p>
            <a:r>
              <a:rPr lang="en-US" sz="2600" dirty="0"/>
              <a:t>Timeline</a:t>
            </a:r>
          </a:p>
          <a:p>
            <a:r>
              <a:rPr lang="en-US" sz="2600" dirty="0"/>
              <a:t>Changes from Budget Workshop Version</a:t>
            </a:r>
          </a:p>
          <a:p>
            <a:r>
              <a:rPr lang="en-US" sz="2600" dirty="0"/>
              <a:t>Recap of Budget Assumptions</a:t>
            </a:r>
          </a:p>
          <a:p>
            <a:r>
              <a:rPr lang="en-US" sz="2600" dirty="0"/>
              <a:t>Updated Budget Summary – District Wide</a:t>
            </a:r>
          </a:p>
          <a:p>
            <a:r>
              <a:rPr lang="en-US" sz="2600" dirty="0"/>
              <a:t>Updated Debt Service Payments</a:t>
            </a:r>
          </a:p>
          <a:p>
            <a:r>
              <a:rPr lang="en-US" sz="2600" dirty="0"/>
              <a:t>Recap of CIP Budget by Funding Source</a:t>
            </a:r>
          </a:p>
          <a:p>
            <a:pPr marL="171450" lvl="1">
              <a:spcBef>
                <a:spcPts val="750"/>
              </a:spcBef>
            </a:pPr>
            <a:r>
              <a:rPr lang="en-US" sz="2600" dirty="0"/>
              <a:t>Updated Reserve Balances</a:t>
            </a:r>
          </a:p>
          <a:p>
            <a:pPr marL="171450" lvl="1">
              <a:spcBef>
                <a:spcPts val="750"/>
              </a:spcBef>
            </a:pPr>
            <a:r>
              <a:rPr lang="en-US" sz="2600" dirty="0"/>
              <a:t>Next Steps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65127"/>
            <a:ext cx="7829550" cy="930274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/>
              <a:t>Timeline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6FB84E-AA0D-4118-A0A3-BAF7E28DC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8105775" cy="548639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January 10, 2023 – The FY24 Budget Schedule was presented to the Budget &amp; Personnel Committee, setting the budget workshop for April 17, 2023.</a:t>
            </a:r>
          </a:p>
          <a:p>
            <a:r>
              <a:rPr lang="en-US" sz="2400" dirty="0"/>
              <a:t>March 7, 2023 – The FY24 Proposed CIP was introduced to the Budget &amp; Engineering Committee for initial review.</a:t>
            </a:r>
          </a:p>
          <a:p>
            <a:r>
              <a:rPr lang="en-US" sz="2400" dirty="0"/>
              <a:t>April 4, 2023 – The 5-Year CIP Plan was presented to the Budget &amp; Engineering Committee together with proposed funding sources</a:t>
            </a:r>
          </a:p>
          <a:p>
            <a:r>
              <a:rPr lang="en-US" sz="2400" dirty="0"/>
              <a:t>May 2, 2023 – The FY24 Proposed Operating &amp; CIP Budget was presented to the Budget &amp; Engineering Committee. Board recommendations were incorporated into the draft budget.</a:t>
            </a:r>
          </a:p>
          <a:p>
            <a:r>
              <a:rPr lang="en-US" sz="2400" dirty="0"/>
              <a:t>Due to staff updates to the CIP list and scheduling issues, the budget workshop was moved from April 17 to May 15, 2023</a:t>
            </a:r>
          </a:p>
          <a:p>
            <a:r>
              <a:rPr lang="en-US" sz="2400" dirty="0"/>
              <a:t>May 15, 2023 – Budget Workshop with the Board</a:t>
            </a:r>
          </a:p>
          <a:p>
            <a:r>
              <a:rPr lang="en-US" sz="2400" dirty="0"/>
              <a:t>June 6, 2023 – Revised Proposed Budget is presented to the Budget &amp; Engineering Committee for review</a:t>
            </a:r>
          </a:p>
          <a:p>
            <a:r>
              <a:rPr lang="en-US" sz="2400" dirty="0"/>
              <a:t>June 19, 2023 – Budget Adoption</a:t>
            </a:r>
          </a:p>
        </p:txBody>
      </p:sp>
    </p:spTree>
    <p:extLst>
      <p:ext uri="{BB962C8B-B14F-4D97-AF65-F5344CB8AC3E}">
        <p14:creationId xmlns:p14="http://schemas.microsoft.com/office/powerpoint/2010/main" val="92930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500" b="1" dirty="0"/>
              <a:t>Key Changes From Budget Workshop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6FB84E-AA0D-4118-A0A3-BAF7E28DC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Revised rates for capacity charges for Marina, Ord &amp; Recycled Water</a:t>
            </a:r>
          </a:p>
          <a:p>
            <a:r>
              <a:rPr lang="en-US" sz="2600" dirty="0"/>
              <a:t>Updated Debt Service Schedule for SRF Loan 110 &amp; 120</a:t>
            </a:r>
          </a:p>
          <a:p>
            <a:pPr lvl="1"/>
            <a:r>
              <a:rPr lang="en-US" sz="2400" dirty="0"/>
              <a:t>Decrease in principal payment by $20,500</a:t>
            </a:r>
          </a:p>
          <a:p>
            <a:pPr lvl="1"/>
            <a:r>
              <a:rPr lang="en-US" sz="2400" dirty="0"/>
              <a:t>Increase in interest payment by $45,500</a:t>
            </a:r>
          </a:p>
          <a:p>
            <a:pPr lvl="1"/>
            <a:r>
              <a:rPr lang="en-US" sz="2400" dirty="0"/>
              <a:t>Net increase in total expense by $25,000</a:t>
            </a:r>
          </a:p>
        </p:txBody>
      </p:sp>
    </p:spTree>
    <p:extLst>
      <p:ext uri="{BB962C8B-B14F-4D97-AF65-F5344CB8AC3E}">
        <p14:creationId xmlns:p14="http://schemas.microsoft.com/office/powerpoint/2010/main" val="4141072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b="1" dirty="0"/>
              <a:t>Recap of Budget Assumptions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75FC8-2D5F-1DF0-9016-A6FE476BE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Proposed revenue for water, wastewater &amp; recycled water are based on the rate studies approved by the Board in January 2018 and March 2022 respectively</a:t>
            </a:r>
          </a:p>
          <a:p>
            <a:r>
              <a:rPr lang="en-US" sz="2400" dirty="0"/>
              <a:t>Proposed revenue also factored in the anticipated project developments in the Ord Community</a:t>
            </a:r>
          </a:p>
          <a:p>
            <a:r>
              <a:rPr lang="en-US" sz="2400" dirty="0"/>
              <a:t>Proposed salaries and benefits include:</a:t>
            </a:r>
          </a:p>
          <a:p>
            <a:pPr lvl="1"/>
            <a:r>
              <a:rPr lang="en-US" sz="2000" dirty="0"/>
              <a:t>5% increase in salaries</a:t>
            </a:r>
          </a:p>
          <a:p>
            <a:pPr lvl="1"/>
            <a:r>
              <a:rPr lang="en-US" sz="2000" dirty="0"/>
              <a:t>Slight increase in </a:t>
            </a:r>
            <a:r>
              <a:rPr lang="en-US" sz="2000" dirty="0" err="1"/>
              <a:t>Calpers</a:t>
            </a:r>
            <a:r>
              <a:rPr lang="en-US" sz="2000" dirty="0"/>
              <a:t> Normal Cost</a:t>
            </a:r>
          </a:p>
          <a:p>
            <a:pPr lvl="1"/>
            <a:r>
              <a:rPr lang="en-US" sz="2000" dirty="0"/>
              <a:t>Slight decrease in </a:t>
            </a:r>
            <a:r>
              <a:rPr lang="en-US" sz="2000" dirty="0" err="1"/>
              <a:t>Calpers</a:t>
            </a:r>
            <a:r>
              <a:rPr lang="en-US" sz="2000" dirty="0"/>
              <a:t> Unfunded Liability</a:t>
            </a:r>
          </a:p>
          <a:p>
            <a:pPr marL="3429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1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b="1" dirty="0"/>
              <a:t>Recap of Budget Assumptions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75FC8-2D5F-1DF0-9016-A6FE476BE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One (1) additional position for FY24 – Engineering Technician</a:t>
            </a:r>
          </a:p>
          <a:p>
            <a:r>
              <a:rPr lang="en-US" sz="2400" dirty="0"/>
              <a:t>Proposed CIP Budget includes the issuance of a new bond to fund 5 projects</a:t>
            </a:r>
          </a:p>
          <a:p>
            <a:r>
              <a:rPr lang="en-US" sz="2400" dirty="0"/>
              <a:t>Proposed CIP Budget also includes the pursuit of new grants to fund 2 projects</a:t>
            </a:r>
          </a:p>
          <a:p>
            <a:r>
              <a:rPr lang="en-US" sz="2400" dirty="0"/>
              <a:t>Proposed budget includes a transfer of $3.6M from operating reserve to capital replacement reserve</a:t>
            </a:r>
          </a:p>
          <a:p>
            <a:endParaRPr lang="en-US" sz="2400" dirty="0"/>
          </a:p>
          <a:p>
            <a:pPr marL="3429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780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b="1" dirty="0"/>
              <a:t>Recap of Budget Assumptions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75FC8-2D5F-1DF0-9016-A6FE476BE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Lastly staff recommends the waiver of Section 6.08.070 of the District Code</a:t>
            </a:r>
          </a:p>
          <a:p>
            <a:pPr lvl="1"/>
            <a:r>
              <a:rPr lang="en-US" sz="2100" dirty="0"/>
              <a:t>Section 6.08.070 provides that twenty-five percent (25%) of all monthly charges collected by the District, shall be used for long-term water supply projects, however, this requirement may be waived by the Board on an annual basis</a:t>
            </a:r>
          </a:p>
          <a:p>
            <a:endParaRPr lang="en-US" sz="2400" dirty="0"/>
          </a:p>
          <a:p>
            <a:pPr marL="3429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 long-term water supply project is proposed on the CIP Budget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34E20F0D-F70A-03C5-24E9-C77BDD8B9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907688"/>
              </p:ext>
            </p:extLst>
          </p:nvPr>
        </p:nvGraphicFramePr>
        <p:xfrm>
          <a:off x="1447800" y="35814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65437164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09670611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607789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Marina 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Ord Water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54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FY24 Proposed Monthly Charges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$4,009,596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$11,648,717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609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25%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$1,002,399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$2,912,179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9117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593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b="1" dirty="0"/>
              <a:t>Updated Budget Summary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3406AE7-3E05-FF0B-2209-E95A3B848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145529"/>
              </p:ext>
            </p:extLst>
          </p:nvPr>
        </p:nvGraphicFramePr>
        <p:xfrm>
          <a:off x="762000" y="1371600"/>
          <a:ext cx="7543800" cy="4495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69462837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14611152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8499581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058620194"/>
                    </a:ext>
                  </a:extLst>
                </a:gridCol>
              </a:tblGrid>
              <a:tr h="345831">
                <a:tc>
                  <a:txBody>
                    <a:bodyPr/>
                    <a:lstStyle/>
                    <a:p>
                      <a:r>
                        <a:rPr lang="en-US" sz="1600" dirty="0"/>
                        <a:t>FY24 Proposed Budget 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Original Bud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Revised Bud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067102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b="1" dirty="0"/>
                        <a:t>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70,951,086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/>
                        <a:t>70,951,086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027108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b="1" dirty="0"/>
                        <a:t>Expenses: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498236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dirty="0"/>
                        <a:t>    Salaries &amp;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(9,234,764)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(9,234,764)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815278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dirty="0"/>
                        <a:t>    Department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(13,034,193)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(13,034,193)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407280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dirty="0">
                          <a:highlight>
                            <a:srgbClr val="FFFF00"/>
                          </a:highlight>
                        </a:rPr>
                        <a:t>    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Other Expenses (Interest &amp; Franchise Fees)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(2,045,702)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(2,091,150)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45,448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234676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dirty="0"/>
                        <a:t>    Capital Improvement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(38,369,000)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(38,369,000)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3488291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dirty="0"/>
                        <a:t>    Capital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(554,400)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(554,400)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972736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dirty="0"/>
                        <a:t>    </a:t>
                      </a:r>
                      <a:r>
                        <a:rPr lang="en-US" sz="1500" dirty="0">
                          <a:highlight>
                            <a:srgbClr val="FFFF00"/>
                          </a:highlight>
                        </a:rPr>
                        <a:t>Principal 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(1,958,000)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(1,937,500)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(20,500)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984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b="1" dirty="0"/>
                        <a:t>Total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(65,196,059)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(65,221,007)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24,948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879983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b="1" dirty="0"/>
                        <a:t>Net Revenue before Transfers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5,755,027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5,730,079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456810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dirty="0"/>
                        <a:t>    Transfer to Capital Replacement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(3,640,000)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/>
                        <a:t>(3,640,000)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05297"/>
                  </a:ext>
                </a:extLst>
              </a:tr>
              <a:tr h="345831">
                <a:tc>
                  <a:txBody>
                    <a:bodyPr/>
                    <a:lstStyle/>
                    <a:p>
                      <a:r>
                        <a:rPr lang="en-US" sz="1500" b="1" dirty="0"/>
                        <a:t>Net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2,115,027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/>
                        <a:t>2,090,079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(24,948)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76008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C64EDD4-DF2F-552E-9F32-FD500B1AB62D}"/>
              </a:ext>
            </a:extLst>
          </p:cNvPr>
          <p:cNvSpPr txBox="1"/>
          <p:nvPr/>
        </p:nvSpPr>
        <p:spPr>
          <a:xfrm>
            <a:off x="685800" y="5867403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Increase in interest expense, decrease in principal payment, overall net increase in expense of $25,000 and a corresponding decrease in net revenue</a:t>
            </a:r>
          </a:p>
        </p:txBody>
      </p:sp>
    </p:spTree>
    <p:extLst>
      <p:ext uri="{BB962C8B-B14F-4D97-AF65-F5344CB8AC3E}">
        <p14:creationId xmlns:p14="http://schemas.microsoft.com/office/powerpoint/2010/main" val="3614673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FB52-D082-BB52-1F4B-65A96B43F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b="1" dirty="0"/>
              <a:t>FY24 Updated Debt Service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0804A30A-BBE8-5D31-2289-BD39623945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550764"/>
              </p:ext>
            </p:extLst>
          </p:nvPr>
        </p:nvGraphicFramePr>
        <p:xfrm>
          <a:off x="838200" y="1690689"/>
          <a:ext cx="7239002" cy="382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333833234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3417523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533214780"/>
                    </a:ext>
                  </a:extLst>
                </a:gridCol>
                <a:gridCol w="1524002">
                  <a:extLst>
                    <a:ext uri="{9D8B030D-6E8A-4147-A177-3AD203B41FA5}">
                      <a16:colId xmlns:a16="http://schemas.microsoft.com/office/drawing/2014/main" val="217989839"/>
                    </a:ext>
                  </a:extLst>
                </a:gridCol>
              </a:tblGrid>
              <a:tr h="59531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Loan/Bond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Original Principal </a:t>
                      </a:r>
                      <a:r>
                        <a:rPr lang="en-US" sz="1800" dirty="0" err="1"/>
                        <a:t>Pmt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Updated Principal </a:t>
                      </a:r>
                      <a:r>
                        <a:rPr lang="en-US" sz="1800" dirty="0" err="1"/>
                        <a:t>Pmt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519684"/>
                  </a:ext>
                </a:extLst>
              </a:tr>
              <a:tr h="599175">
                <a:tc>
                  <a:txBody>
                    <a:bodyPr/>
                    <a:lstStyle/>
                    <a:p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RUWAP – 110 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249,100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134,900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(114,200)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51189"/>
                  </a:ext>
                </a:extLst>
              </a:tr>
              <a:tr h="599175">
                <a:tc>
                  <a:txBody>
                    <a:bodyPr/>
                    <a:lstStyle/>
                    <a:p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RUWAP – 120 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55,000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148,700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93,700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997834"/>
                  </a:ext>
                </a:extLst>
              </a:tr>
              <a:tr h="599175">
                <a:tc>
                  <a:txBody>
                    <a:bodyPr/>
                    <a:lstStyle/>
                    <a:p>
                      <a:r>
                        <a:rPr lang="en-US" sz="1600" dirty="0"/>
                        <a:t>2017 BLM Installment Loan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108,900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108,900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181433"/>
                  </a:ext>
                </a:extLst>
              </a:tr>
              <a:tr h="599175">
                <a:tc>
                  <a:txBody>
                    <a:bodyPr/>
                    <a:lstStyle/>
                    <a:p>
                      <a:r>
                        <a:rPr lang="en-US" sz="1600" dirty="0"/>
                        <a:t>2015 Refunding Revenue 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1,190,000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1,190,000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981403"/>
                  </a:ext>
                </a:extLst>
              </a:tr>
              <a:tr h="391766">
                <a:tc>
                  <a:txBody>
                    <a:bodyPr/>
                    <a:lstStyle/>
                    <a:p>
                      <a:r>
                        <a:rPr lang="en-US" sz="1600" dirty="0"/>
                        <a:t>2019 COP 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355,000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355,000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851033"/>
                  </a:ext>
                </a:extLst>
              </a:tr>
              <a:tr h="391766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 Loan/Bond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1,958,000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1,937,500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/>
                        <a:t>(20,500)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39454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894C350-1CE6-5793-DE24-6F11351D40DB}"/>
              </a:ext>
            </a:extLst>
          </p:cNvPr>
          <p:cNvSpPr txBox="1"/>
          <p:nvPr/>
        </p:nvSpPr>
        <p:spPr>
          <a:xfrm>
            <a:off x="838200" y="55626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RUWAP Debt Service Payments are still very fluid. As we continue to submit reimbursements, the payment schedule will continue to change.</a:t>
            </a:r>
          </a:p>
        </p:txBody>
      </p:sp>
    </p:spTree>
    <p:extLst>
      <p:ext uri="{BB962C8B-B14F-4D97-AF65-F5344CB8AC3E}">
        <p14:creationId xmlns:p14="http://schemas.microsoft.com/office/powerpoint/2010/main" val="1795911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16789</TotalTime>
  <Words>1633</Words>
  <Application>Microsoft Office PowerPoint</Application>
  <PresentationFormat>On-screen Show (4:3)</PresentationFormat>
  <Paragraphs>346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Lucida Sans Unicode</vt:lpstr>
      <vt:lpstr>Times New Roman</vt:lpstr>
      <vt:lpstr>Office Theme</vt:lpstr>
      <vt:lpstr>PowerPoint Presentation</vt:lpstr>
      <vt:lpstr>Overview</vt:lpstr>
      <vt:lpstr>Timeline</vt:lpstr>
      <vt:lpstr>Key Changes From Budget Workshop</vt:lpstr>
      <vt:lpstr>Recap of Budget Assumptions</vt:lpstr>
      <vt:lpstr>Recap of Budget Assumptions</vt:lpstr>
      <vt:lpstr>Recap of Budget Assumptions</vt:lpstr>
      <vt:lpstr>Updated Budget Summary</vt:lpstr>
      <vt:lpstr>FY24 Updated Debt Service</vt:lpstr>
      <vt:lpstr>FY24 PROPOSED CIP BUDGET BY FUNDING SOURCE - $38.4M</vt:lpstr>
      <vt:lpstr>Reserves - Restricted</vt:lpstr>
      <vt:lpstr>Reserves - Designated</vt:lpstr>
      <vt:lpstr>Next Steps</vt:lpstr>
      <vt:lpstr>PowerPoint Presentation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Suresh Prasad</dc:creator>
  <cp:lastModifiedBy>Mary Lagasca</cp:lastModifiedBy>
  <cp:revision>733</cp:revision>
  <cp:lastPrinted>2023-06-05T21:44:35Z</cp:lastPrinted>
  <dcterms:created xsi:type="dcterms:W3CDTF">2001-05-30T18:34:10Z</dcterms:created>
  <dcterms:modified xsi:type="dcterms:W3CDTF">2023-06-06T21:35:15Z</dcterms:modified>
</cp:coreProperties>
</file>